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ad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ad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ad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ad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ad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rad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rad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rad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rad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9FF66"/>
    <a:srgbClr val="FDDBFB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19" autoAdjust="0"/>
    <p:restoredTop sz="94660"/>
  </p:normalViewPr>
  <p:slideViewPr>
    <p:cSldViewPr>
      <p:cViewPr varScale="1">
        <p:scale>
          <a:sx n="43" d="100"/>
          <a:sy n="43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897E0-F02F-42B2-B682-DBFBA15C33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5C748-251B-4E06-941C-0D0A828A2C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6CEB4-971F-47BA-A6C4-F2871631BE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ED2A1CB-778E-4E14-89A8-D34197C706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F230A92-2D26-4E93-A773-5485DC7139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8825B-CF38-4E49-9BC4-9DEFDD0895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AE445-650A-4FF0-B50E-52CC9CD481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43581-4483-4ADE-8518-E86878E242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0498A-9EB8-426C-8CDE-C4FCD42782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F2BD4-F19F-45C5-96EA-494505F514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FFFA4B-A770-41DE-AF4E-E08BF11A37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0E9A6-3BD5-434F-B9C4-DDCC8B8A16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2DCF7-5D69-46D3-8FC8-0D67C6F399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B8E3233-2E0A-4CFB-A559-E5A552EE07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hallpl\Local%20Settings\Temporary%20Internet%20Files\Content.IE5\QTDUHBZB\MSj03885380000%5b1%5d.wav" TargetMode="Externa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hallpl\Local%20Settings\Temporary%20Internet%20Files\Content.IE5\GXEFW5QF\MSj03884610000%5b1%5d.wav" TargetMode="Externa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8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7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hallpl\Local%20Settings\Temporary%20Internet%20Files\Content.IE5\QTDUHBZB\MSj03885380000%5b1%5d.wav" TargetMode="Externa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hallpl\Local%20Settings\Temporary%20Internet%20Files\Content.IE5\GXEFW5QF\MSj03884610000%5b1%5d.wav" TargetMode="Externa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18.jpeg"/><Relationship Id="rId3" Type="http://schemas.openxmlformats.org/officeDocument/2006/relationships/image" Target="../media/image5.jpeg"/><Relationship Id="rId7" Type="http://schemas.openxmlformats.org/officeDocument/2006/relationships/image" Target="../media/image20.jpeg"/><Relationship Id="rId12" Type="http://schemas.openxmlformats.org/officeDocument/2006/relationships/image" Target="../media/image1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7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hghs01\users\staff\hallpl\My%20Music\Unknown%20Artist\Unknown%20Album%20(12-06-2008%203-46-58%20p.m.)\01%20Track%201.wma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audio" Target="../media/audio8.wav"/><Relationship Id="rId13" Type="http://schemas.openxmlformats.org/officeDocument/2006/relationships/image" Target="../media/image3.png"/><Relationship Id="rId3" Type="http://schemas.openxmlformats.org/officeDocument/2006/relationships/audio" Target="../media/audio3.wav"/><Relationship Id="rId7" Type="http://schemas.openxmlformats.org/officeDocument/2006/relationships/audio" Target="../media/audio7.wav"/><Relationship Id="rId12" Type="http://schemas.openxmlformats.org/officeDocument/2006/relationships/slideLayout" Target="../slideLayouts/slideLayout13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audio" Target="../media/audio6.wav"/><Relationship Id="rId11" Type="http://schemas.openxmlformats.org/officeDocument/2006/relationships/audio" Target="file:///C:\Documents%20and%20Settings\hallpl\Local%20Settings\Temporary%20Internet%20Files\Content.IE5\GXEFW5QF\MSj03884610000%5b1%5d.wav" TargetMode="External"/><Relationship Id="rId5" Type="http://schemas.openxmlformats.org/officeDocument/2006/relationships/audio" Target="../media/audio5.wav"/><Relationship Id="rId10" Type="http://schemas.openxmlformats.org/officeDocument/2006/relationships/audio" Target="file:///C:\Documents%20and%20Settings\hallpl\Local%20Settings\Temporary%20Internet%20Files\Content.IE5\QTDUHBZB\MSj03885380000%5b1%5d.wav" TargetMode="External"/><Relationship Id="rId4" Type="http://schemas.openxmlformats.org/officeDocument/2006/relationships/audio" Target="../media/audio4.wav"/><Relationship Id="rId9" Type="http://schemas.openxmlformats.org/officeDocument/2006/relationships/audio" Target="../media/audio9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>
                <a:latin typeface="Brad" pitchFamily="66" charset="0"/>
              </a:rPr>
              <a:t>LES MOYENS DE TRANSPORT</a:t>
            </a:r>
            <a:endParaRPr lang="en-US">
              <a:latin typeface="Brad" pitchFamily="66" charset="0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NZ" sz="2800">
                <a:latin typeface="Brad" pitchFamily="66" charset="0"/>
              </a:rPr>
              <a:t>    3.4 Communicate, including comparing and contrasting, about how people travel</a:t>
            </a:r>
            <a:endParaRPr lang="en-US" sz="2800">
              <a:latin typeface="Brad" pitchFamily="66" charset="0"/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755650" y="6453188"/>
            <a:ext cx="511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>
                <a:latin typeface="Arial" charset="0"/>
              </a:rPr>
              <a:t>Patsy Hall	TiLL Contract 2008</a:t>
            </a:r>
            <a:endParaRPr lang="en-US">
              <a:latin typeface="Arial" charset="0"/>
            </a:endParaRPr>
          </a:p>
        </p:txBody>
      </p:sp>
      <p:pic>
        <p:nvPicPr>
          <p:cNvPr id="2058" name="Picture 10" descr="MMj02867940000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4221163"/>
            <a:ext cx="1622425" cy="130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métro</a:t>
            </a:r>
            <a:endParaRPr lang="en-US" sz="4000"/>
          </a:p>
        </p:txBody>
      </p:sp>
      <p:pic>
        <p:nvPicPr>
          <p:cNvPr id="18439" name="Picture 7" descr="800px-Metro-Paris-Rame-MF77-lig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628775"/>
            <a:ext cx="6113462" cy="417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8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5"/>
                  </p:tgtEl>
                </p:cond>
              </p:nextCondLst>
            </p:seq>
          </p:childTnLst>
        </p:cTn>
      </p:par>
    </p:tnLst>
    <p:bldLst>
      <p:bldP spid="18435" grpId="0"/>
      <p:bldP spid="1843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roller</a:t>
            </a:r>
            <a:endParaRPr lang="en-US" sz="4000"/>
          </a:p>
        </p:txBody>
      </p:sp>
      <p:pic>
        <p:nvPicPr>
          <p:cNvPr id="19462" name="Picture 6" descr="Roller-skates-7159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773238"/>
            <a:ext cx="3562350" cy="4791075"/>
          </a:xfrm>
          <a:prstGeom prst="rect">
            <a:avLst/>
          </a:prstGeom>
          <a:noFill/>
        </p:spPr>
      </p:pic>
      <p:pic>
        <p:nvPicPr>
          <p:cNvPr id="19464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074976000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235825" y="5661025"/>
            <a:ext cx="520700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4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9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3312" fill="hold"/>
                                        <p:tgtEl>
                                          <p:spTgt spid="194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4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4"/>
                </p:tgtEl>
              </p:cMediaNode>
            </p:audio>
          </p:childTnLst>
        </p:cTn>
      </p:par>
    </p:tnLst>
    <p:bldLst>
      <p:bldP spid="19459" grpId="2"/>
      <p:bldP spid="19459" grpId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vélo</a:t>
            </a:r>
            <a:endParaRPr lang="en-US" sz="4000"/>
          </a:p>
        </p:txBody>
      </p:sp>
      <p:pic>
        <p:nvPicPr>
          <p:cNvPr id="20486" name="Picture 6" descr="20050426-Cyclisteducates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1557338"/>
            <a:ext cx="5759450" cy="4449762"/>
          </a:xfrm>
          <a:prstGeom prst="rect">
            <a:avLst/>
          </a:prstGeom>
          <a:noFill/>
        </p:spPr>
      </p:pic>
      <p:pic>
        <p:nvPicPr>
          <p:cNvPr id="2048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074661000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524750" y="5084763"/>
            <a:ext cx="736600" cy="73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4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4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998" fill="hold"/>
                                        <p:tgtEl>
                                          <p:spTgt spid="204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8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8"/>
                </p:tgtEl>
              </p:cMediaNode>
            </p:audio>
          </p:childTnLst>
        </p:cTn>
      </p:par>
    </p:tnLst>
    <p:bldLst>
      <p:bldP spid="20483" grpId="0"/>
      <p:bldP spid="2048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à </a:t>
            </a:r>
            <a:r>
              <a:rPr lang="en-NZ" sz="4000"/>
              <a:t>moto</a:t>
            </a:r>
            <a:endParaRPr lang="en-US" sz="4000"/>
          </a:p>
        </p:txBody>
      </p:sp>
      <p:pic>
        <p:nvPicPr>
          <p:cNvPr id="21510" name="Picture 6" descr="hyosung_motorbike_rid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809750"/>
            <a:ext cx="5041900" cy="4067175"/>
          </a:xfrm>
          <a:prstGeom prst="rect">
            <a:avLst/>
          </a:prstGeom>
          <a:noFill/>
        </p:spPr>
      </p:pic>
      <p:pic>
        <p:nvPicPr>
          <p:cNvPr id="21514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074740000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308850" y="4870450"/>
            <a:ext cx="592138" cy="592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5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5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9979" fill="hold"/>
                                        <p:tgtEl>
                                          <p:spTgt spid="215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4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4"/>
                </p:tgtEl>
              </p:cMediaNode>
            </p:audio>
          </p:childTnLst>
        </p:cTn>
      </p:par>
    </p:tnLst>
    <p:bldLst>
      <p:bldP spid="21507" grpId="0"/>
      <p:bldP spid="2150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à </a:t>
            </a:r>
            <a:r>
              <a:rPr lang="en-NZ" sz="4000"/>
              <a:t>pied</a:t>
            </a:r>
            <a:endParaRPr lang="en-US" sz="4000"/>
          </a:p>
        </p:txBody>
      </p:sp>
      <p:pic>
        <p:nvPicPr>
          <p:cNvPr id="22534" name="Picture 6" descr="Walking%20fe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1916113"/>
            <a:ext cx="3338512" cy="3281362"/>
          </a:xfrm>
          <a:prstGeom prst="rect">
            <a:avLst/>
          </a:prstGeom>
          <a:noFill/>
        </p:spPr>
      </p:pic>
      <p:pic>
        <p:nvPicPr>
          <p:cNvPr id="22537" name="MSj03885380000[1]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372225" y="4868863"/>
            <a:ext cx="665163" cy="665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25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25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8975" fill="hold"/>
                                        <p:tgtEl>
                                          <p:spTgt spid="225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7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7"/>
                </p:tgtEl>
              </p:cMediaNode>
            </p:audio>
          </p:childTnLst>
        </p:cTn>
      </p:par>
    </p:tnLst>
    <p:bldLst>
      <p:bldP spid="22531" grpId="0"/>
      <p:bldP spid="2253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à </a:t>
            </a:r>
            <a:r>
              <a:rPr lang="en-NZ" sz="4000"/>
              <a:t>cheval</a:t>
            </a:r>
            <a:endParaRPr lang="en-US" sz="4000"/>
          </a:p>
        </p:txBody>
      </p:sp>
      <p:pic>
        <p:nvPicPr>
          <p:cNvPr id="23558" name="Picture 6" descr="horserid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2060575"/>
            <a:ext cx="2828925" cy="3400425"/>
          </a:xfrm>
          <a:prstGeom prst="rect">
            <a:avLst/>
          </a:prstGeom>
          <a:noFill/>
        </p:spPr>
      </p:pic>
      <p:pic>
        <p:nvPicPr>
          <p:cNvPr id="23559" name="MSj03884610000[1]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156325" y="4725988"/>
            <a:ext cx="736600" cy="73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35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35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6265" fill="hold"/>
                                        <p:tgtEl>
                                          <p:spTgt spid="235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9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9"/>
                </p:tgtEl>
              </p:cMediaNode>
            </p:audio>
          </p:childTnLst>
        </p:cTn>
      </p:par>
    </p:tnLst>
    <p:bldLst>
      <p:bldP spid="23555" grpId="0"/>
      <p:bldP spid="2355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yundai-car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742950"/>
            <a:ext cx="1873250" cy="1436688"/>
          </a:xfrm>
          <a:prstGeom prst="rect">
            <a:avLst/>
          </a:prstGeom>
          <a:noFill/>
        </p:spPr>
      </p:pic>
      <p:pic>
        <p:nvPicPr>
          <p:cNvPr id="24581" name="Picture 5" descr="air-breathing-rock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188913"/>
            <a:ext cx="1728788" cy="1379537"/>
          </a:xfrm>
          <a:prstGeom prst="rect">
            <a:avLst/>
          </a:prstGeom>
          <a:noFill/>
        </p:spPr>
      </p:pic>
      <p:pic>
        <p:nvPicPr>
          <p:cNvPr id="24582" name="Picture 6" descr="boat_green_inle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188913"/>
            <a:ext cx="1466850" cy="1584325"/>
          </a:xfrm>
          <a:prstGeom prst="rect">
            <a:avLst/>
          </a:prstGeom>
          <a:noFill/>
        </p:spPr>
      </p:pic>
      <p:pic>
        <p:nvPicPr>
          <p:cNvPr id="24583" name="Picture 7" descr="tindo-bus-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83413" y="260350"/>
            <a:ext cx="2160587" cy="1557338"/>
          </a:xfrm>
          <a:prstGeom prst="rect">
            <a:avLst/>
          </a:prstGeom>
          <a:noFill/>
        </p:spPr>
      </p:pic>
      <p:pic>
        <p:nvPicPr>
          <p:cNvPr id="24584" name="Picture 8" descr="cmTRAIN_wideweb__470x316,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2420938"/>
            <a:ext cx="2376487" cy="1598612"/>
          </a:xfrm>
          <a:prstGeom prst="rect">
            <a:avLst/>
          </a:prstGeom>
          <a:noFill/>
        </p:spPr>
      </p:pic>
      <p:pic>
        <p:nvPicPr>
          <p:cNvPr id="24585" name="Picture 9" descr="plan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59113" y="1916113"/>
            <a:ext cx="2697162" cy="1798637"/>
          </a:xfrm>
          <a:prstGeom prst="rect">
            <a:avLst/>
          </a:prstGeom>
          <a:noFill/>
        </p:spPr>
      </p:pic>
      <p:pic>
        <p:nvPicPr>
          <p:cNvPr id="24586" name="Picture 10" descr="800px-Metro-Paris-Rame-MF77-lign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00788" y="1989138"/>
            <a:ext cx="2519362" cy="1717675"/>
          </a:xfrm>
          <a:prstGeom prst="rect">
            <a:avLst/>
          </a:prstGeom>
          <a:noFill/>
        </p:spPr>
      </p:pic>
      <p:pic>
        <p:nvPicPr>
          <p:cNvPr id="24587" name="Picture 11" descr="Roller-skates-71594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9750" y="4292600"/>
            <a:ext cx="1392238" cy="1871663"/>
          </a:xfrm>
          <a:prstGeom prst="rect">
            <a:avLst/>
          </a:prstGeom>
          <a:noFill/>
        </p:spPr>
      </p:pic>
      <p:pic>
        <p:nvPicPr>
          <p:cNvPr id="24588" name="Picture 12" descr="20050426-Cyclisteducates_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411413" y="4292600"/>
            <a:ext cx="1944687" cy="1503363"/>
          </a:xfrm>
          <a:prstGeom prst="rect">
            <a:avLst/>
          </a:prstGeom>
          <a:noFill/>
        </p:spPr>
      </p:pic>
      <p:pic>
        <p:nvPicPr>
          <p:cNvPr id="24589" name="Picture 13" descr="hyosung_motorbike_ridi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87900" y="3860800"/>
            <a:ext cx="1728788" cy="1393825"/>
          </a:xfrm>
          <a:prstGeom prst="rect">
            <a:avLst/>
          </a:prstGeom>
          <a:noFill/>
        </p:spPr>
      </p:pic>
      <p:pic>
        <p:nvPicPr>
          <p:cNvPr id="24590" name="Picture 14" descr="Walking%20feet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03800" y="5373688"/>
            <a:ext cx="1322388" cy="1300162"/>
          </a:xfrm>
          <a:prstGeom prst="rect">
            <a:avLst/>
          </a:prstGeom>
          <a:noFill/>
        </p:spPr>
      </p:pic>
      <p:pic>
        <p:nvPicPr>
          <p:cNvPr id="24591" name="Picture 15" descr="horseridi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164388" y="4221163"/>
            <a:ext cx="1511300" cy="1816100"/>
          </a:xfrm>
          <a:prstGeom prst="rect">
            <a:avLst/>
          </a:prstGeom>
          <a:noFill/>
        </p:spPr>
      </p:pic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303213" y="4238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1</a:t>
            </a:r>
            <a:endParaRPr lang="en-US">
              <a:latin typeface="Arial" charset="0"/>
            </a:endParaRP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2751138" y="-7938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2</a:t>
            </a:r>
            <a:endParaRPr lang="en-US">
              <a:latin typeface="Arial" charset="0"/>
            </a:endParaRP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4911725" y="1365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3</a:t>
            </a:r>
            <a:endParaRPr lang="en-US">
              <a:latin typeface="Arial" charset="0"/>
            </a:endParaRP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6927850" y="650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4</a:t>
            </a:r>
            <a:endParaRPr lang="en-US">
              <a:latin typeface="Arial" charset="0"/>
            </a:endParaRP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231775" y="22971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5</a:t>
            </a:r>
            <a:endParaRPr lang="en-US">
              <a:latin typeface="Arial" charset="0"/>
            </a:endParaRPr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2895600" y="17922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6</a:t>
            </a:r>
            <a:endParaRPr lang="en-US">
              <a:latin typeface="Arial" charset="0"/>
            </a:endParaRPr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5992813" y="19367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7</a:t>
            </a:r>
            <a:endParaRPr lang="en-US">
              <a:latin typeface="Arial" charset="0"/>
            </a:endParaRPr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87313" y="4240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8</a:t>
            </a:r>
            <a:endParaRPr lang="en-US">
              <a:latin typeface="Arial" charset="0"/>
            </a:endParaRPr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2103438" y="41687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9</a:t>
            </a:r>
            <a:endParaRPr lang="en-US">
              <a:latin typeface="Arial" charset="0"/>
            </a:endParaRPr>
          </a:p>
        </p:txBody>
      </p:sp>
      <p:sp>
        <p:nvSpPr>
          <p:cNvPr id="24601" name="Text Box 25"/>
          <p:cNvSpPr txBox="1">
            <a:spLocks noChangeArrowheads="1"/>
          </p:cNvSpPr>
          <p:nvPr/>
        </p:nvSpPr>
        <p:spPr bwMode="auto">
          <a:xfrm>
            <a:off x="4335463" y="3952875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10</a:t>
            </a:r>
            <a:endParaRPr lang="en-US">
              <a:latin typeface="Arial" charset="0"/>
            </a:endParaRPr>
          </a:p>
        </p:txBody>
      </p:sp>
      <p:sp>
        <p:nvSpPr>
          <p:cNvPr id="24602" name="Text Box 26"/>
          <p:cNvSpPr txBox="1">
            <a:spLocks noChangeArrowheads="1"/>
          </p:cNvSpPr>
          <p:nvPr/>
        </p:nvSpPr>
        <p:spPr bwMode="auto">
          <a:xfrm>
            <a:off x="4624388" y="54657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11</a:t>
            </a:r>
            <a:endParaRPr lang="en-US">
              <a:latin typeface="Arial" charset="0"/>
            </a:endParaRPr>
          </a:p>
        </p:txBody>
      </p:sp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6784975" y="42402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12</a:t>
            </a:r>
            <a:endParaRPr lang="en-US">
              <a:latin typeface="Arial" charset="0"/>
            </a:endParaRP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7864475" y="4097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45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45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45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45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45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45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5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45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45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7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45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45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5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0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45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1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voiture</a:t>
            </a:r>
            <a:endParaRPr lang="en-US" sz="4000"/>
          </a:p>
        </p:txBody>
      </p:sp>
      <p:pic>
        <p:nvPicPr>
          <p:cNvPr id="25604" name="Picture 4" descr="hyundai-car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628775"/>
            <a:ext cx="5903913" cy="4529138"/>
          </a:xfrm>
          <a:prstGeom prst="rect">
            <a:avLst/>
          </a:prstGeom>
          <a:noFill/>
        </p:spPr>
      </p:pic>
      <p:pic>
        <p:nvPicPr>
          <p:cNvPr id="2560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ccrby0A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516563"/>
            <a:ext cx="593725" cy="593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56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56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3629" fill="hold"/>
                                        <p:tgtEl>
                                          <p:spTgt spid="256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5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5"/>
                </p:tgtEl>
              </p:cMediaNode>
            </p:audio>
          </p:childTnLst>
        </p:cTn>
      </p:par>
    </p:tnLst>
    <p:bldLst>
      <p:bldP spid="25603" grpId="0"/>
      <p:bldP spid="2560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fusée</a:t>
            </a:r>
            <a:endParaRPr lang="en-US" sz="4000"/>
          </a:p>
        </p:txBody>
      </p:sp>
      <p:pic>
        <p:nvPicPr>
          <p:cNvPr id="26628" name="Picture 4" descr="air-breathing-rock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1916113"/>
            <a:ext cx="3810000" cy="3038475"/>
          </a:xfrm>
          <a:prstGeom prst="rect">
            <a:avLst/>
          </a:prstGeom>
          <a:noFill/>
        </p:spPr>
      </p:pic>
      <p:pic>
        <p:nvPicPr>
          <p:cNvPr id="2662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074964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164388" y="4941888"/>
            <a:ext cx="592137" cy="592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66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66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899" fill="hold"/>
                                        <p:tgtEl>
                                          <p:spTgt spid="266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9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29"/>
                </p:tgtEl>
              </p:cMediaNode>
            </p:audio>
          </p:childTnLst>
        </p:cTn>
      </p:par>
    </p:tnLst>
    <p:bldLst>
      <p:bldP spid="26627" grpId="0"/>
      <p:bldP spid="2662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bateau</a:t>
            </a:r>
            <a:endParaRPr lang="en-US" sz="4000"/>
          </a:p>
        </p:txBody>
      </p:sp>
      <p:pic>
        <p:nvPicPr>
          <p:cNvPr id="27652" name="Picture 4" descr="boat_green_inl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412875"/>
            <a:ext cx="4762500" cy="5143500"/>
          </a:xfrm>
          <a:prstGeom prst="rect">
            <a:avLst/>
          </a:prstGeom>
          <a:noFill/>
        </p:spPr>
      </p:pic>
      <p:pic>
        <p:nvPicPr>
          <p:cNvPr id="2765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388372000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092950" y="5230813"/>
            <a:ext cx="808038" cy="808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6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76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76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711" fill="hold"/>
                                        <p:tgtEl>
                                          <p:spTgt spid="276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3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3"/>
                </p:tgtEl>
              </p:cMediaNode>
            </p:audio>
          </p:childTnLst>
        </p:cTn>
      </p:par>
    </p:tnLst>
    <p:bldLst>
      <p:bldP spid="27651" grpId="0"/>
      <p:bldP spid="2765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>
                <a:latin typeface="Brad" pitchFamily="66" charset="0"/>
              </a:rPr>
              <a:t>La première partie</a:t>
            </a:r>
            <a:endParaRPr lang="en-US">
              <a:latin typeface="Brad" pitchFamily="66" charset="0"/>
            </a:endParaRPr>
          </a:p>
        </p:txBody>
      </p:sp>
      <p:pic>
        <p:nvPicPr>
          <p:cNvPr id="6151" name="Picture 7" descr="j025450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3933825"/>
            <a:ext cx="1820862" cy="1820863"/>
          </a:xfrm>
          <a:prstGeom prst="rect">
            <a:avLst/>
          </a:prstGeom>
          <a:noFill/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476375" y="2349500"/>
            <a:ext cx="669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400"/>
              <a:t>Allez !   Allez !   Allez !</a:t>
            </a:r>
            <a:endParaRPr lang="en-US" sz="2400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247900" y="2368550"/>
            <a:ext cx="24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 </a:t>
            </a:r>
            <a:endParaRPr lang="en-US">
              <a:latin typeface="Arial" charset="0"/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1527175" y="2368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bus</a:t>
            </a:r>
            <a:endParaRPr lang="en-US" sz="4000"/>
          </a:p>
        </p:txBody>
      </p:sp>
      <p:pic>
        <p:nvPicPr>
          <p:cNvPr id="28676" name="Picture 4" descr="tindo-bus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1557338"/>
            <a:ext cx="5114925" cy="3686175"/>
          </a:xfrm>
          <a:prstGeom prst="rect">
            <a:avLst/>
          </a:prstGeom>
          <a:noFill/>
        </p:spPr>
      </p:pic>
      <p:pic>
        <p:nvPicPr>
          <p:cNvPr id="2867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074677000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235825" y="4941888"/>
            <a:ext cx="736600" cy="73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86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86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6556" fill="hold"/>
                                        <p:tgtEl>
                                          <p:spTgt spid="286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7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7"/>
                </p:tgtEl>
              </p:cMediaNode>
            </p:audio>
          </p:childTnLst>
        </p:cTn>
      </p:par>
    </p:tnLst>
    <p:bldLst>
      <p:bldP spid="28675" grpId="0"/>
      <p:bldP spid="2867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train</a:t>
            </a:r>
            <a:endParaRPr lang="en-US" sz="4000"/>
          </a:p>
        </p:txBody>
      </p:sp>
      <p:pic>
        <p:nvPicPr>
          <p:cNvPr id="29700" name="Picture 4" descr="cmTRAIN_wideweb__470x316,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773238"/>
            <a:ext cx="4476750" cy="3009900"/>
          </a:xfrm>
          <a:prstGeom prst="rect">
            <a:avLst/>
          </a:prstGeom>
          <a:noFill/>
        </p:spPr>
      </p:pic>
      <p:pic>
        <p:nvPicPr>
          <p:cNvPr id="2970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075009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092950" y="5084763"/>
            <a:ext cx="736600" cy="73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7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96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69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97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6396" fill="hold"/>
                                        <p:tgtEl>
                                          <p:spTgt spid="297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1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01"/>
                </p:tgtEl>
              </p:cMediaNode>
            </p:audio>
          </p:childTnLst>
        </p:cTn>
      </p:par>
    </p:tnLst>
    <p:bldLst>
      <p:bldP spid="29699" grpId="0"/>
      <p:bldP spid="29699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avion</a:t>
            </a:r>
            <a:endParaRPr lang="en-US" sz="4000"/>
          </a:p>
        </p:txBody>
      </p:sp>
      <p:pic>
        <p:nvPicPr>
          <p:cNvPr id="30724" name="Picture 4" descr="pla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1844675"/>
            <a:ext cx="5000625" cy="3333750"/>
          </a:xfrm>
          <a:prstGeom prst="rect">
            <a:avLst/>
          </a:prstGeom>
          <a:noFill/>
        </p:spPr>
      </p:pic>
      <p:pic>
        <p:nvPicPr>
          <p:cNvPr id="3072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074880000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019925" y="5227638"/>
            <a:ext cx="593725" cy="593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7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07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037" fill="hold"/>
                                        <p:tgtEl>
                                          <p:spTgt spid="307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5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25"/>
                </p:tgtEl>
              </p:cMediaNode>
            </p:audio>
          </p:childTnLst>
        </p:cTn>
      </p:par>
    </p:tnLst>
    <p:bldLst>
      <p:bldP spid="30723" grpId="0"/>
      <p:bldP spid="3072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métro</a:t>
            </a:r>
            <a:endParaRPr lang="en-US" sz="4000"/>
          </a:p>
        </p:txBody>
      </p:sp>
      <p:pic>
        <p:nvPicPr>
          <p:cNvPr id="31748" name="Picture 4" descr="800px-Metro-Paris-Rame-MF77-lig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628775"/>
            <a:ext cx="6113462" cy="417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17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7"/>
                  </p:tgtEl>
                </p:cond>
              </p:nextCondLst>
            </p:seq>
          </p:childTnLst>
        </p:cTn>
      </p:par>
    </p:tnLst>
    <p:bldLst>
      <p:bldP spid="31747" grpId="0"/>
      <p:bldP spid="31747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roller</a:t>
            </a:r>
            <a:endParaRPr lang="en-US" sz="4000"/>
          </a:p>
        </p:txBody>
      </p:sp>
      <p:pic>
        <p:nvPicPr>
          <p:cNvPr id="32772" name="Picture 4" descr="Roller-skates-7159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773238"/>
            <a:ext cx="3562350" cy="4791075"/>
          </a:xfrm>
          <a:prstGeom prst="rect">
            <a:avLst/>
          </a:prstGeom>
          <a:noFill/>
        </p:spPr>
      </p:pic>
      <p:pic>
        <p:nvPicPr>
          <p:cNvPr id="3277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074976000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235825" y="5661025"/>
            <a:ext cx="520700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27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7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3312" fill="hold"/>
                                        <p:tgtEl>
                                          <p:spTgt spid="327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3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3"/>
                </p:tgtEl>
              </p:cMediaNode>
            </p:audio>
          </p:childTnLst>
        </p:cTn>
      </p:par>
    </p:tnLst>
    <p:bldLst>
      <p:bldP spid="32771" grpId="0"/>
      <p:bldP spid="32771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vélo</a:t>
            </a:r>
            <a:endParaRPr lang="en-US" sz="4000"/>
          </a:p>
        </p:txBody>
      </p:sp>
      <p:pic>
        <p:nvPicPr>
          <p:cNvPr id="33796" name="Picture 4" descr="20050426-Cyclisteducates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1557338"/>
            <a:ext cx="5759450" cy="4449762"/>
          </a:xfrm>
          <a:prstGeom prst="rect">
            <a:avLst/>
          </a:prstGeom>
          <a:noFill/>
        </p:spPr>
      </p:pic>
      <p:pic>
        <p:nvPicPr>
          <p:cNvPr id="3379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074661000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524750" y="5084763"/>
            <a:ext cx="736600" cy="73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7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7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37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998" fill="hold"/>
                                        <p:tgtEl>
                                          <p:spTgt spid="337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7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797"/>
                </p:tgtEl>
              </p:cMediaNode>
            </p:audio>
          </p:childTnLst>
        </p:cTn>
      </p:par>
    </p:tnLst>
    <p:bldLst>
      <p:bldP spid="33795" grpId="0"/>
      <p:bldP spid="33795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à </a:t>
            </a:r>
            <a:r>
              <a:rPr lang="en-NZ" sz="4000"/>
              <a:t>moto</a:t>
            </a:r>
            <a:endParaRPr lang="en-US" sz="4000"/>
          </a:p>
        </p:txBody>
      </p:sp>
      <p:pic>
        <p:nvPicPr>
          <p:cNvPr id="34820" name="Picture 4" descr="hyosung_motorbike_rid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809750"/>
            <a:ext cx="5041900" cy="4067175"/>
          </a:xfrm>
          <a:prstGeom prst="rect">
            <a:avLst/>
          </a:prstGeom>
          <a:noFill/>
        </p:spPr>
      </p:pic>
      <p:pic>
        <p:nvPicPr>
          <p:cNvPr id="348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074740000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308850" y="4870450"/>
            <a:ext cx="592138" cy="592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48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48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9979" fill="hold"/>
                                        <p:tgtEl>
                                          <p:spTgt spid="348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1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821"/>
                </p:tgtEl>
              </p:cMediaNode>
            </p:audio>
          </p:childTnLst>
        </p:cTn>
      </p:par>
    </p:tnLst>
    <p:bldLst>
      <p:bldP spid="34819" grpId="0"/>
      <p:bldP spid="34819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à </a:t>
            </a:r>
            <a:r>
              <a:rPr lang="en-NZ" sz="4000"/>
              <a:t>pied</a:t>
            </a:r>
            <a:endParaRPr lang="en-US" sz="4000"/>
          </a:p>
        </p:txBody>
      </p:sp>
      <p:pic>
        <p:nvPicPr>
          <p:cNvPr id="35844" name="Picture 4" descr="Walking%20fe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1916113"/>
            <a:ext cx="3338512" cy="3281362"/>
          </a:xfrm>
          <a:prstGeom prst="rect">
            <a:avLst/>
          </a:prstGeom>
          <a:noFill/>
        </p:spPr>
      </p:pic>
      <p:pic>
        <p:nvPicPr>
          <p:cNvPr id="35845" name="MSj03885380000[1]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372225" y="4868863"/>
            <a:ext cx="665163" cy="665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58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8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8975" fill="hold"/>
                                        <p:tgtEl>
                                          <p:spTgt spid="358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5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45"/>
                </p:tgtEl>
              </p:cMediaNode>
            </p:audio>
          </p:childTnLst>
        </p:cTn>
      </p:par>
    </p:tnLst>
    <p:bldLst>
      <p:bldP spid="35843" grpId="0"/>
      <p:bldP spid="35843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à </a:t>
            </a:r>
            <a:r>
              <a:rPr lang="en-NZ" sz="4000"/>
              <a:t>cheval</a:t>
            </a:r>
            <a:endParaRPr lang="en-US" sz="4000"/>
          </a:p>
        </p:txBody>
      </p:sp>
      <p:pic>
        <p:nvPicPr>
          <p:cNvPr id="36868" name="Picture 4" descr="horserid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2060575"/>
            <a:ext cx="2828925" cy="3400425"/>
          </a:xfrm>
          <a:prstGeom prst="rect">
            <a:avLst/>
          </a:prstGeom>
          <a:noFill/>
        </p:spPr>
      </p:pic>
      <p:pic>
        <p:nvPicPr>
          <p:cNvPr id="36869" name="MSj03884610000[1]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156325" y="4725988"/>
            <a:ext cx="736600" cy="73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68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8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6265" fill="hold"/>
                                        <p:tgtEl>
                                          <p:spTgt spid="368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9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69"/>
                </p:tgtEl>
              </p:cMediaNode>
            </p:audio>
          </p:childTnLst>
        </p:cTn>
      </p:par>
    </p:tnLst>
    <p:bldLst>
      <p:bldP spid="36867" grpId="0"/>
      <p:bldP spid="36867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6" name="AutoShape 36"/>
          <p:cNvSpPr>
            <a:spLocks noChangeArrowheads="1"/>
          </p:cNvSpPr>
          <p:nvPr/>
        </p:nvSpPr>
        <p:spPr bwMode="auto">
          <a:xfrm>
            <a:off x="673100" y="520700"/>
            <a:ext cx="2057400" cy="19050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81957" name="AutoShape 37"/>
          <p:cNvSpPr>
            <a:spLocks noChangeArrowheads="1"/>
          </p:cNvSpPr>
          <p:nvPr/>
        </p:nvSpPr>
        <p:spPr bwMode="auto">
          <a:xfrm>
            <a:off x="2730500" y="520700"/>
            <a:ext cx="2057400" cy="19050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81958" name="AutoShape 38"/>
          <p:cNvSpPr>
            <a:spLocks noChangeArrowheads="1"/>
          </p:cNvSpPr>
          <p:nvPr/>
        </p:nvSpPr>
        <p:spPr bwMode="auto">
          <a:xfrm>
            <a:off x="4787900" y="520700"/>
            <a:ext cx="2057400" cy="19050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81959" name="AutoShape 39"/>
          <p:cNvSpPr>
            <a:spLocks noChangeArrowheads="1"/>
          </p:cNvSpPr>
          <p:nvPr/>
        </p:nvSpPr>
        <p:spPr bwMode="auto">
          <a:xfrm>
            <a:off x="6845300" y="520700"/>
            <a:ext cx="2057400" cy="19050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81960" name="AutoShape 40"/>
          <p:cNvSpPr>
            <a:spLocks noChangeArrowheads="1"/>
          </p:cNvSpPr>
          <p:nvPr/>
        </p:nvSpPr>
        <p:spPr bwMode="auto">
          <a:xfrm>
            <a:off x="673100" y="2425700"/>
            <a:ext cx="2057400" cy="19050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81961" name="AutoShape 41"/>
          <p:cNvSpPr>
            <a:spLocks noChangeArrowheads="1"/>
          </p:cNvSpPr>
          <p:nvPr/>
        </p:nvSpPr>
        <p:spPr bwMode="auto">
          <a:xfrm>
            <a:off x="2730500" y="2425700"/>
            <a:ext cx="2057400" cy="19050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81962" name="AutoShape 42"/>
          <p:cNvSpPr>
            <a:spLocks noChangeArrowheads="1"/>
          </p:cNvSpPr>
          <p:nvPr/>
        </p:nvSpPr>
        <p:spPr bwMode="auto">
          <a:xfrm>
            <a:off x="4787900" y="2425700"/>
            <a:ext cx="2057400" cy="19050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81963" name="AutoShape 43"/>
          <p:cNvSpPr>
            <a:spLocks noChangeArrowheads="1"/>
          </p:cNvSpPr>
          <p:nvPr/>
        </p:nvSpPr>
        <p:spPr bwMode="auto">
          <a:xfrm>
            <a:off x="6845300" y="2425700"/>
            <a:ext cx="2057400" cy="19050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81964" name="AutoShape 44"/>
          <p:cNvSpPr>
            <a:spLocks noChangeArrowheads="1"/>
          </p:cNvSpPr>
          <p:nvPr/>
        </p:nvSpPr>
        <p:spPr bwMode="auto">
          <a:xfrm>
            <a:off x="673100" y="4406900"/>
            <a:ext cx="2057400" cy="19050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81965" name="AutoShape 45"/>
          <p:cNvSpPr>
            <a:spLocks noChangeArrowheads="1"/>
          </p:cNvSpPr>
          <p:nvPr/>
        </p:nvSpPr>
        <p:spPr bwMode="auto">
          <a:xfrm>
            <a:off x="2730500" y="4406900"/>
            <a:ext cx="2057400" cy="19050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81966" name="AutoShape 46"/>
          <p:cNvSpPr>
            <a:spLocks noChangeArrowheads="1"/>
          </p:cNvSpPr>
          <p:nvPr/>
        </p:nvSpPr>
        <p:spPr bwMode="auto">
          <a:xfrm>
            <a:off x="4787900" y="4406900"/>
            <a:ext cx="2057400" cy="19050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81967" name="AutoShape 47"/>
          <p:cNvSpPr>
            <a:spLocks noChangeArrowheads="1"/>
          </p:cNvSpPr>
          <p:nvPr/>
        </p:nvSpPr>
        <p:spPr bwMode="auto">
          <a:xfrm>
            <a:off x="6845300" y="4406900"/>
            <a:ext cx="2057400" cy="19050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graphicFrame>
        <p:nvGraphicFramePr>
          <p:cNvPr id="37940" name="Group 52"/>
          <p:cNvGraphicFramePr>
            <a:graphicFrameLocks noGrp="1"/>
          </p:cNvGraphicFramePr>
          <p:nvPr/>
        </p:nvGraphicFramePr>
        <p:xfrm>
          <a:off x="673100" y="490538"/>
          <a:ext cx="8229600" cy="5851525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949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</a:tr>
              <a:tr h="1952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</a:tr>
              <a:tr h="1949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</a:tr>
            </a:tbl>
          </a:graphicData>
        </a:graphic>
      </p:graphicFrame>
      <p:pic>
        <p:nvPicPr>
          <p:cNvPr id="37941" name="Picture 53" descr="hyundai-car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808038"/>
            <a:ext cx="1728787" cy="1325562"/>
          </a:xfrm>
          <a:prstGeom prst="rect">
            <a:avLst/>
          </a:prstGeom>
          <a:noFill/>
        </p:spPr>
      </p:pic>
      <p:pic>
        <p:nvPicPr>
          <p:cNvPr id="37942" name="Picture 54" descr="air-breathing-rock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765175"/>
            <a:ext cx="1728787" cy="1379538"/>
          </a:xfrm>
          <a:prstGeom prst="rect">
            <a:avLst/>
          </a:prstGeom>
          <a:noFill/>
        </p:spPr>
      </p:pic>
      <p:pic>
        <p:nvPicPr>
          <p:cNvPr id="37943" name="Picture 55" descr="boat_green_inle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692150"/>
            <a:ext cx="1466850" cy="1584325"/>
          </a:xfrm>
          <a:prstGeom prst="rect">
            <a:avLst/>
          </a:prstGeom>
          <a:noFill/>
        </p:spPr>
      </p:pic>
      <p:pic>
        <p:nvPicPr>
          <p:cNvPr id="37944" name="Picture 56" descr="tindo-bus-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8488" y="869950"/>
            <a:ext cx="1800225" cy="1296988"/>
          </a:xfrm>
          <a:prstGeom prst="rect">
            <a:avLst/>
          </a:prstGeom>
          <a:noFill/>
        </p:spPr>
      </p:pic>
      <p:pic>
        <p:nvPicPr>
          <p:cNvPr id="37945" name="Picture 57" descr="cmTRAIN_wideweb__470x316,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088" y="2711450"/>
            <a:ext cx="1728787" cy="1163638"/>
          </a:xfrm>
          <a:prstGeom prst="rect">
            <a:avLst/>
          </a:prstGeom>
          <a:noFill/>
        </p:spPr>
      </p:pic>
      <p:pic>
        <p:nvPicPr>
          <p:cNvPr id="37946" name="Picture 58" descr="plan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775" y="2708275"/>
            <a:ext cx="1871663" cy="1249363"/>
          </a:xfrm>
          <a:prstGeom prst="rect">
            <a:avLst/>
          </a:prstGeom>
          <a:noFill/>
        </p:spPr>
      </p:pic>
      <p:pic>
        <p:nvPicPr>
          <p:cNvPr id="37947" name="Picture 59" descr="800px-Metro-Paris-Rame-MF77-lign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59338" y="2708275"/>
            <a:ext cx="1728787" cy="1179513"/>
          </a:xfrm>
          <a:prstGeom prst="rect">
            <a:avLst/>
          </a:prstGeom>
          <a:noFill/>
        </p:spPr>
      </p:pic>
      <p:pic>
        <p:nvPicPr>
          <p:cNvPr id="37948" name="Picture 60" descr="Roller-skates-71594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35825" y="2492375"/>
            <a:ext cx="1231900" cy="1655763"/>
          </a:xfrm>
          <a:prstGeom prst="rect">
            <a:avLst/>
          </a:prstGeom>
          <a:noFill/>
        </p:spPr>
      </p:pic>
      <p:pic>
        <p:nvPicPr>
          <p:cNvPr id="37949" name="Picture 61" descr="20050426-Cyclisteducates_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00113" y="4619625"/>
            <a:ext cx="1655762" cy="1281113"/>
          </a:xfrm>
          <a:prstGeom prst="rect">
            <a:avLst/>
          </a:prstGeom>
          <a:noFill/>
        </p:spPr>
      </p:pic>
      <p:pic>
        <p:nvPicPr>
          <p:cNvPr id="37950" name="Picture 62" descr="hyosung_motorbike_ridi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43213" y="4581525"/>
            <a:ext cx="1728787" cy="1393825"/>
          </a:xfrm>
          <a:prstGeom prst="rect">
            <a:avLst/>
          </a:prstGeom>
          <a:noFill/>
        </p:spPr>
      </p:pic>
      <p:pic>
        <p:nvPicPr>
          <p:cNvPr id="37951" name="Picture 63" descr="Walking%20feet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76825" y="4652963"/>
            <a:ext cx="1322388" cy="1300162"/>
          </a:xfrm>
          <a:prstGeom prst="rect">
            <a:avLst/>
          </a:prstGeom>
          <a:noFill/>
        </p:spPr>
      </p:pic>
      <p:pic>
        <p:nvPicPr>
          <p:cNvPr id="37952" name="Picture 64" descr="horseridi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248525" y="4652963"/>
            <a:ext cx="1211263" cy="1455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900113" y="765175"/>
            <a:ext cx="4176712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400"/>
              <a:t>aller</a:t>
            </a:r>
          </a:p>
          <a:p>
            <a:pPr>
              <a:spcBef>
                <a:spcPct val="50000"/>
              </a:spcBef>
            </a:pPr>
            <a:endParaRPr lang="en-NZ" sz="2400"/>
          </a:p>
          <a:p>
            <a:pPr>
              <a:spcBef>
                <a:spcPct val="50000"/>
              </a:spcBef>
            </a:pPr>
            <a:r>
              <a:rPr lang="en-NZ" sz="2400"/>
              <a:t>je vais</a:t>
            </a:r>
          </a:p>
          <a:p>
            <a:pPr>
              <a:spcBef>
                <a:spcPct val="50000"/>
              </a:spcBef>
            </a:pPr>
            <a:r>
              <a:rPr lang="en-NZ" sz="2400"/>
              <a:t>tu vas</a:t>
            </a:r>
          </a:p>
          <a:p>
            <a:pPr>
              <a:spcBef>
                <a:spcPct val="50000"/>
              </a:spcBef>
            </a:pPr>
            <a:r>
              <a:rPr lang="en-NZ" sz="2400"/>
              <a:t>il va</a:t>
            </a:r>
          </a:p>
          <a:p>
            <a:pPr>
              <a:spcBef>
                <a:spcPct val="50000"/>
              </a:spcBef>
            </a:pPr>
            <a:r>
              <a:rPr lang="en-NZ" sz="2400"/>
              <a:t>elle va</a:t>
            </a:r>
          </a:p>
          <a:p>
            <a:pPr>
              <a:spcBef>
                <a:spcPct val="50000"/>
              </a:spcBef>
            </a:pPr>
            <a:r>
              <a:rPr lang="en-NZ" sz="2400"/>
              <a:t>nous allons</a:t>
            </a:r>
          </a:p>
          <a:p>
            <a:pPr>
              <a:spcBef>
                <a:spcPct val="50000"/>
              </a:spcBef>
            </a:pPr>
            <a:r>
              <a:rPr lang="en-NZ" sz="2400"/>
              <a:t>vous allez </a:t>
            </a:r>
          </a:p>
          <a:p>
            <a:pPr>
              <a:spcBef>
                <a:spcPct val="50000"/>
              </a:spcBef>
            </a:pPr>
            <a:r>
              <a:rPr lang="en-NZ" sz="2400"/>
              <a:t>ils vont</a:t>
            </a:r>
          </a:p>
          <a:p>
            <a:pPr>
              <a:spcBef>
                <a:spcPct val="50000"/>
              </a:spcBef>
            </a:pPr>
            <a:r>
              <a:rPr lang="en-NZ" sz="2400"/>
              <a:t>elles vont</a:t>
            </a:r>
            <a:endParaRPr lang="en-US" sz="240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11188" y="6237288"/>
            <a:ext cx="3960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>
                <a:latin typeface="Arial" charset="0"/>
              </a:rPr>
              <a:t>Etienne</a:t>
            </a:r>
            <a:endParaRPr lang="en-US">
              <a:latin typeface="Arial" charset="0"/>
            </a:endParaRPr>
          </a:p>
        </p:txBody>
      </p:sp>
      <p:pic>
        <p:nvPicPr>
          <p:cNvPr id="8198" name="01 Track 1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64388" y="5589588"/>
            <a:ext cx="736600" cy="73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1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8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>
                <a:latin typeface="Brad" pitchFamily="66" charset="0"/>
              </a:rPr>
              <a:t>VRAI ou FAUX ?</a:t>
            </a:r>
            <a:endParaRPr lang="en-US">
              <a:latin typeface="Brad" pitchFamily="66" charset="0"/>
            </a:endParaRP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611188" y="5300663"/>
            <a:ext cx="7921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400"/>
              <a:t>		Je vais en métro</a:t>
            </a:r>
            <a:endParaRPr lang="en-US" sz="4400"/>
          </a:p>
        </p:txBody>
      </p:sp>
      <p:pic>
        <p:nvPicPr>
          <p:cNvPr id="39943" name="Picture 7" descr="j00787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268413"/>
            <a:ext cx="2701925" cy="4019550"/>
          </a:xfrm>
          <a:prstGeom prst="rect">
            <a:avLst/>
          </a:prstGeom>
          <a:noFill/>
        </p:spPr>
      </p:pic>
      <p:pic>
        <p:nvPicPr>
          <p:cNvPr id="39944" name="Picture 8" descr="boat_green_inl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341438"/>
            <a:ext cx="3532188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>
                <a:latin typeface="Brad" pitchFamily="66" charset="0"/>
              </a:rPr>
              <a:t>VRAI ou FAUX ?</a:t>
            </a:r>
            <a:endParaRPr lang="en-US">
              <a:latin typeface="Brad" pitchFamily="66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611188" y="5300663"/>
            <a:ext cx="7921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400"/>
              <a:t>		Ils/elles vont en roller</a:t>
            </a:r>
            <a:endParaRPr lang="en-US" sz="4400"/>
          </a:p>
        </p:txBody>
      </p:sp>
      <p:pic>
        <p:nvPicPr>
          <p:cNvPr id="41990" name="Picture 6" descr="j00786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96975"/>
            <a:ext cx="3886200" cy="3944938"/>
          </a:xfrm>
          <a:prstGeom prst="rect">
            <a:avLst/>
          </a:prstGeom>
          <a:noFill/>
        </p:spPr>
      </p:pic>
      <p:pic>
        <p:nvPicPr>
          <p:cNvPr id="41991" name="Picture 7" descr="Roller-skates-7159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1557338"/>
            <a:ext cx="2571750" cy="3455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>
                <a:latin typeface="Brad" pitchFamily="66" charset="0"/>
              </a:rPr>
              <a:t>VRAI ou FAUX ?</a:t>
            </a:r>
            <a:endParaRPr lang="en-US">
              <a:latin typeface="Brad" pitchFamily="66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611188" y="5300663"/>
            <a:ext cx="7921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400"/>
              <a:t>		Il va à pied</a:t>
            </a:r>
            <a:endParaRPr lang="en-US" sz="4400"/>
          </a:p>
        </p:txBody>
      </p:sp>
      <p:pic>
        <p:nvPicPr>
          <p:cNvPr id="43012" name="Picture 4" descr="j00787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268413"/>
            <a:ext cx="2701925" cy="4019550"/>
          </a:xfrm>
          <a:prstGeom prst="rect">
            <a:avLst/>
          </a:prstGeom>
          <a:noFill/>
        </p:spPr>
      </p:pic>
      <p:pic>
        <p:nvPicPr>
          <p:cNvPr id="43014" name="Picture 6" descr="Walking%20fe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2276475"/>
            <a:ext cx="2617788" cy="257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>
                <a:latin typeface="Brad" pitchFamily="66" charset="0"/>
              </a:rPr>
              <a:t>VRAI ou FAUX ?</a:t>
            </a:r>
            <a:endParaRPr lang="en-US">
              <a:latin typeface="Brad" pitchFamily="66" charset="0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611188" y="5300663"/>
            <a:ext cx="7921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400"/>
              <a:t>		Nous allons en bus </a:t>
            </a:r>
            <a:endParaRPr lang="en-US" sz="4400"/>
          </a:p>
        </p:txBody>
      </p:sp>
      <p:pic>
        <p:nvPicPr>
          <p:cNvPr id="44038" name="Picture 6" descr="hyundai-car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1341438"/>
            <a:ext cx="4895850" cy="3752850"/>
          </a:xfrm>
          <a:prstGeom prst="rect">
            <a:avLst/>
          </a:prstGeom>
          <a:noFill/>
        </p:spPr>
      </p:pic>
      <p:pic>
        <p:nvPicPr>
          <p:cNvPr id="44039" name="Picture 7" descr="j007878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276475"/>
            <a:ext cx="2713038" cy="2012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>
                <a:latin typeface="Brad" pitchFamily="66" charset="0"/>
              </a:rPr>
              <a:t>VRAI ou FAUX ?</a:t>
            </a:r>
            <a:endParaRPr lang="en-US">
              <a:latin typeface="Brad" pitchFamily="66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611188" y="5300663"/>
            <a:ext cx="7921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400"/>
              <a:t>		Ils vont en vélo </a:t>
            </a:r>
            <a:endParaRPr lang="en-US" sz="4400"/>
          </a:p>
        </p:txBody>
      </p:sp>
      <p:pic>
        <p:nvPicPr>
          <p:cNvPr id="45060" name="Picture 4" descr="j00787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341438"/>
            <a:ext cx="2508250" cy="3730625"/>
          </a:xfrm>
          <a:prstGeom prst="rect">
            <a:avLst/>
          </a:prstGeom>
          <a:noFill/>
        </p:spPr>
      </p:pic>
      <p:pic>
        <p:nvPicPr>
          <p:cNvPr id="45062" name="Picture 6" descr="j00787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1628775"/>
            <a:ext cx="2713038" cy="3311525"/>
          </a:xfrm>
          <a:prstGeom prst="rect">
            <a:avLst/>
          </a:prstGeom>
          <a:noFill/>
        </p:spPr>
      </p:pic>
      <p:pic>
        <p:nvPicPr>
          <p:cNvPr id="45063" name="Picture 7" descr="hyosung_motorbike_rid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622425"/>
            <a:ext cx="4176713" cy="3367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>
                <a:latin typeface="Brad" pitchFamily="66" charset="0"/>
              </a:rPr>
              <a:t>VRAI ou FAUX ?</a:t>
            </a:r>
            <a:endParaRPr lang="en-US">
              <a:latin typeface="Brad" pitchFamily="66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611188" y="5300663"/>
            <a:ext cx="7921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400"/>
              <a:t>		Tu vas en avion</a:t>
            </a:r>
            <a:endParaRPr lang="en-US" sz="4400"/>
          </a:p>
        </p:txBody>
      </p:sp>
      <p:pic>
        <p:nvPicPr>
          <p:cNvPr id="46084" name="Picture 4" descr="j00787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268413"/>
            <a:ext cx="2701925" cy="4019550"/>
          </a:xfrm>
          <a:prstGeom prst="rect">
            <a:avLst/>
          </a:prstGeom>
          <a:noFill/>
        </p:spPr>
      </p:pic>
      <p:pic>
        <p:nvPicPr>
          <p:cNvPr id="46086" name="Picture 6" descr="pla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1557338"/>
            <a:ext cx="4608513" cy="307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</a:rPr>
              <a:t>Quelle phrase, quelle image?</a:t>
            </a:r>
            <a:endParaRPr lang="en-US">
              <a:latin typeface="Brad" pitchFamily="66" charset="0"/>
            </a:endParaRP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611188" y="1484313"/>
            <a:ext cx="3889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Arial" charset="0"/>
            </a:endParaRP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2916238" y="2349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950913" y="1392238"/>
            <a:ext cx="3327400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 sz="2800"/>
              <a:t>Elle va en voiture</a:t>
            </a:r>
          </a:p>
          <a:p>
            <a:endParaRPr lang="en-NZ" sz="2800"/>
          </a:p>
          <a:p>
            <a:r>
              <a:rPr lang="en-NZ" sz="2800"/>
              <a:t>Je vais en train</a:t>
            </a:r>
          </a:p>
          <a:p>
            <a:endParaRPr lang="en-NZ" sz="2800"/>
          </a:p>
          <a:p>
            <a:r>
              <a:rPr lang="en-NZ" sz="2800"/>
              <a:t>Il va à cheval</a:t>
            </a:r>
          </a:p>
          <a:p>
            <a:endParaRPr lang="en-NZ" sz="2800"/>
          </a:p>
          <a:p>
            <a:r>
              <a:rPr lang="en-NZ" sz="2800"/>
              <a:t>Nous allons en bus</a:t>
            </a:r>
          </a:p>
          <a:p>
            <a:endParaRPr lang="en-NZ" sz="2800"/>
          </a:p>
          <a:p>
            <a:r>
              <a:rPr lang="en-NZ" sz="2800"/>
              <a:t>Tu vas en métro</a:t>
            </a:r>
          </a:p>
          <a:p>
            <a:endParaRPr lang="en-NZ" sz="2800"/>
          </a:p>
          <a:p>
            <a:r>
              <a:rPr lang="en-NZ" sz="2800"/>
              <a:t>Vous allez en bateau</a:t>
            </a:r>
            <a:endParaRPr lang="en-US" sz="2800"/>
          </a:p>
        </p:txBody>
      </p:sp>
      <p:pic>
        <p:nvPicPr>
          <p:cNvPr id="47112" name="Picture 8" descr="hyundai-car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196975"/>
            <a:ext cx="1728787" cy="1325563"/>
          </a:xfrm>
          <a:prstGeom prst="rect">
            <a:avLst/>
          </a:prstGeom>
          <a:noFill/>
        </p:spPr>
      </p:pic>
      <p:pic>
        <p:nvPicPr>
          <p:cNvPr id="47113" name="Picture 9" descr="boat_green_inl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68638"/>
            <a:ext cx="1466850" cy="1584325"/>
          </a:xfrm>
          <a:prstGeom prst="rect">
            <a:avLst/>
          </a:prstGeom>
          <a:noFill/>
        </p:spPr>
      </p:pic>
      <p:pic>
        <p:nvPicPr>
          <p:cNvPr id="47114" name="Picture 10" descr="tindo-bus-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1628775"/>
            <a:ext cx="1800225" cy="1296988"/>
          </a:xfrm>
          <a:prstGeom prst="rect">
            <a:avLst/>
          </a:prstGeom>
          <a:noFill/>
        </p:spPr>
      </p:pic>
      <p:pic>
        <p:nvPicPr>
          <p:cNvPr id="47115" name="Picture 11" descr="cmTRAIN_wideweb__470x316,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3500438"/>
            <a:ext cx="1728788" cy="1163637"/>
          </a:xfrm>
          <a:prstGeom prst="rect">
            <a:avLst/>
          </a:prstGeom>
          <a:noFill/>
        </p:spPr>
      </p:pic>
      <p:pic>
        <p:nvPicPr>
          <p:cNvPr id="47116" name="Picture 12" descr="800px-Metro-Paris-Rame-MF77-lign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9700" y="5157788"/>
            <a:ext cx="1728788" cy="1179512"/>
          </a:xfrm>
          <a:prstGeom prst="rect">
            <a:avLst/>
          </a:prstGeom>
          <a:noFill/>
        </p:spPr>
      </p:pic>
      <p:pic>
        <p:nvPicPr>
          <p:cNvPr id="47117" name="Picture 13" descr="horseridi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67625" y="5157788"/>
            <a:ext cx="1211263" cy="1455737"/>
          </a:xfrm>
          <a:prstGeom prst="rect">
            <a:avLst/>
          </a:prstGeom>
          <a:noFill/>
        </p:spPr>
      </p:pic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4695825" y="11445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1</a:t>
            </a:r>
            <a:endParaRPr lang="en-US">
              <a:latin typeface="Arial" charset="0"/>
            </a:endParaRPr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6927850" y="12160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2</a:t>
            </a:r>
            <a:endParaRPr lang="en-US">
              <a:latin typeface="Arial" charset="0"/>
            </a:endParaRPr>
          </a:p>
        </p:txBody>
      </p:sp>
      <p:sp>
        <p:nvSpPr>
          <p:cNvPr id="47121" name="Text Box 17"/>
          <p:cNvSpPr txBox="1">
            <a:spLocks noChangeArrowheads="1"/>
          </p:cNvSpPr>
          <p:nvPr/>
        </p:nvSpPr>
        <p:spPr bwMode="auto">
          <a:xfrm>
            <a:off x="4840288" y="48895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5</a:t>
            </a:r>
            <a:endParaRPr lang="en-US">
              <a:latin typeface="Arial" charset="0"/>
            </a:endParaRPr>
          </a:p>
        </p:txBody>
      </p:sp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4140200" y="30686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3</a:t>
            </a:r>
            <a:endParaRPr lang="en-US">
              <a:latin typeface="Arial" charset="0"/>
            </a:endParaRPr>
          </a:p>
        </p:txBody>
      </p:sp>
      <p:sp>
        <p:nvSpPr>
          <p:cNvPr id="47125" name="Text Box 21"/>
          <p:cNvSpPr txBox="1">
            <a:spLocks noChangeArrowheads="1"/>
          </p:cNvSpPr>
          <p:nvPr/>
        </p:nvSpPr>
        <p:spPr bwMode="auto">
          <a:xfrm>
            <a:off x="6424613" y="33051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4</a:t>
            </a:r>
            <a:endParaRPr lang="en-US">
              <a:latin typeface="Arial" charset="0"/>
            </a:endParaRPr>
          </a:p>
        </p:txBody>
      </p:sp>
      <p:sp>
        <p:nvSpPr>
          <p:cNvPr id="47126" name="Text Box 22"/>
          <p:cNvSpPr txBox="1">
            <a:spLocks noChangeArrowheads="1"/>
          </p:cNvSpPr>
          <p:nvPr/>
        </p:nvSpPr>
        <p:spPr bwMode="auto">
          <a:xfrm>
            <a:off x="7288213" y="50323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NZ">
                <a:latin typeface="Arial" charset="0"/>
              </a:rPr>
              <a:t>6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NZ">
                <a:latin typeface="Brad" pitchFamily="66" charset="0"/>
              </a:rPr>
              <a:t>LE GRAND JEU</a:t>
            </a:r>
            <a:endParaRPr lang="en-US">
              <a:latin typeface="Brad" pitchFamily="66" charset="0"/>
            </a:endParaRPr>
          </a:p>
        </p:txBody>
      </p:sp>
      <p:pic>
        <p:nvPicPr>
          <p:cNvPr id="49157" name="Picture 5">
            <a:hlinkClick r:id="" action="ppaction://media"/>
          </p:cNvPr>
          <p:cNvPicPr>
            <a:picLocks noRot="1" noChangeAspect="1" noChangeArrowheads="1"/>
          </p:cNvPicPr>
          <p:nvPr>
            <p:ph sz="quarter" idx="1"/>
            <a:wavAudioFile r:embed="rId1" name="rccrby0A.wav"/>
          </p:nvPr>
        </p:nvPicPr>
        <p:blipFill>
          <a:blip r:embed="rId13"/>
          <a:srcRect/>
          <a:stretch>
            <a:fillRect/>
          </a:stretch>
        </p:blipFill>
        <p:spPr>
          <a:xfrm>
            <a:off x="2324100" y="2540000"/>
            <a:ext cx="539750" cy="539750"/>
          </a:xfrm>
          <a:ln/>
        </p:spPr>
      </p:pic>
      <p:pic>
        <p:nvPicPr>
          <p:cNvPr id="49159" name="Picture 7">
            <a:hlinkClick r:id="" action="ppaction://media"/>
          </p:cNvPr>
          <p:cNvPicPr>
            <a:picLocks noRot="1" noChangeAspect="1" noChangeArrowheads="1"/>
          </p:cNvPicPr>
          <p:nvPr>
            <p:ph sz="quarter" idx="2"/>
            <a:wavAudioFile r:embed="rId2" name="j0074964.wav"/>
          </p:nvPr>
        </p:nvPicPr>
        <p:blipFill>
          <a:blip r:embed="rId13"/>
          <a:srcRect/>
          <a:stretch>
            <a:fillRect/>
          </a:stretch>
        </p:blipFill>
        <p:spPr>
          <a:xfrm>
            <a:off x="6515100" y="2540000"/>
            <a:ext cx="539750" cy="539750"/>
          </a:xfrm>
          <a:ln/>
        </p:spPr>
      </p:pic>
      <p:pic>
        <p:nvPicPr>
          <p:cNvPr id="49161" name="Picture 9">
            <a:hlinkClick r:id="" action="ppaction://media"/>
          </p:cNvPr>
          <p:cNvPicPr>
            <a:picLocks noRot="1" noChangeAspect="1" noChangeArrowheads="1"/>
          </p:cNvPicPr>
          <p:nvPr>
            <p:ph sz="quarter" idx="3"/>
            <a:wavAudioFile r:embed="rId3" name="MSj03883720000[1].wav"/>
          </p:nvPr>
        </p:nvPicPr>
        <p:blipFill>
          <a:blip r:embed="rId13"/>
          <a:srcRect/>
          <a:stretch>
            <a:fillRect/>
          </a:stretch>
        </p:blipFill>
        <p:spPr>
          <a:xfrm>
            <a:off x="2324100" y="4879975"/>
            <a:ext cx="539750" cy="539750"/>
          </a:xfrm>
          <a:ln/>
        </p:spPr>
      </p:pic>
      <p:pic>
        <p:nvPicPr>
          <p:cNvPr id="49163" name="Picture 11">
            <a:hlinkClick r:id="" action="ppaction://media"/>
          </p:cNvPr>
          <p:cNvPicPr>
            <a:picLocks noRot="1" noChangeAspect="1" noChangeArrowheads="1"/>
          </p:cNvPicPr>
          <p:nvPr>
            <p:ph sz="quarter" idx="4"/>
            <a:wavAudioFile r:embed="rId4" name="MSj00746770000[1].wav"/>
          </p:nvPr>
        </p:nvPicPr>
        <p:blipFill>
          <a:blip r:embed="rId13"/>
          <a:srcRect/>
          <a:stretch>
            <a:fillRect/>
          </a:stretch>
        </p:blipFill>
        <p:spPr>
          <a:xfrm>
            <a:off x="3924300" y="4797425"/>
            <a:ext cx="539750" cy="539750"/>
          </a:xfrm>
          <a:ln/>
        </p:spPr>
      </p:pic>
      <p:pic>
        <p:nvPicPr>
          <p:cNvPr id="49165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5" name="j0075009.wav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7524750" y="3068638"/>
            <a:ext cx="539750" cy="539750"/>
          </a:xfrm>
          <a:prstGeom prst="rect">
            <a:avLst/>
          </a:prstGeom>
          <a:noFill/>
        </p:spPr>
      </p:pic>
      <p:pic>
        <p:nvPicPr>
          <p:cNvPr id="49166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6" name="MSj00748800000[1].wav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3276600" y="5445125"/>
            <a:ext cx="539750" cy="539750"/>
          </a:xfrm>
          <a:prstGeom prst="rect">
            <a:avLst/>
          </a:prstGeom>
          <a:noFill/>
        </p:spPr>
      </p:pic>
      <p:pic>
        <p:nvPicPr>
          <p:cNvPr id="49167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7" name="MSj00749760000[1].wav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5435600" y="5516563"/>
            <a:ext cx="539750" cy="539750"/>
          </a:xfrm>
          <a:prstGeom prst="rect">
            <a:avLst/>
          </a:prstGeom>
          <a:noFill/>
        </p:spPr>
      </p:pic>
      <p:pic>
        <p:nvPicPr>
          <p:cNvPr id="49168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8" name="MSj00746610000[1].wav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1331913" y="3644900"/>
            <a:ext cx="539750" cy="539750"/>
          </a:xfrm>
          <a:prstGeom prst="rect">
            <a:avLst/>
          </a:prstGeom>
          <a:noFill/>
        </p:spPr>
      </p:pic>
      <p:pic>
        <p:nvPicPr>
          <p:cNvPr id="49169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9" name="MSj00747400000[1].wav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7380288" y="5373688"/>
            <a:ext cx="539750" cy="539750"/>
          </a:xfrm>
          <a:prstGeom prst="rect">
            <a:avLst/>
          </a:prstGeom>
          <a:noFill/>
        </p:spPr>
      </p:pic>
      <p:pic>
        <p:nvPicPr>
          <p:cNvPr id="49170" name="MSj03885380000[1].wav">
            <a:hlinkClick r:id="" action="ppaction://media"/>
          </p:cNvPr>
          <p:cNvPicPr>
            <a:picLocks noRot="1" noChangeAspect="1" noChangeArrowheads="1"/>
          </p:cNvPicPr>
          <p:nvPr>
            <a:audioFile r:link="rId10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4500563" y="2636838"/>
            <a:ext cx="539750" cy="539750"/>
          </a:xfrm>
          <a:prstGeom prst="rect">
            <a:avLst/>
          </a:prstGeom>
          <a:noFill/>
        </p:spPr>
      </p:pic>
      <p:pic>
        <p:nvPicPr>
          <p:cNvPr id="49171" name="MSj03884610000[1].wav">
            <a:hlinkClick r:id="" action="ppaction://media"/>
          </p:cNvPr>
          <p:cNvPicPr>
            <a:picLocks noRot="1" noChangeAspect="1" noChangeArrowheads="1"/>
          </p:cNvPicPr>
          <p:nvPr>
            <a:audioFile r:link="rId11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5724525" y="3789363"/>
            <a:ext cx="539750" cy="53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57"/>
                </p:tgtEl>
              </p:cMediaNode>
            </p:audi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59"/>
                </p:tgtEl>
              </p:cMediaNode>
            </p:audio>
            <p:audio>
              <p:cMediaNode>
                <p:cTn id="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1"/>
                </p:tgtEl>
              </p:cMediaNode>
            </p:audio>
            <p:audio>
              <p:cMediaNode>
                <p:cTn id="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3"/>
                </p:tgtEl>
              </p:cMediaNode>
            </p:audio>
            <p:audio>
              <p:cMediaNode>
                <p:cTn id="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5"/>
                </p:tgtEl>
              </p:cMediaNode>
            </p:audio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6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7"/>
                </p:tgtEl>
              </p:cMediaNode>
            </p:audio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8"/>
                </p:tgtEl>
              </p:cMediaNode>
            </p:audio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9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70"/>
                </p:tgtEl>
              </p:cMediaNode>
            </p:audio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7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voiture</a:t>
            </a:r>
            <a:endParaRPr lang="en-US" sz="4000"/>
          </a:p>
        </p:txBody>
      </p:sp>
      <p:pic>
        <p:nvPicPr>
          <p:cNvPr id="9224" name="Picture 8" descr="hyundai-car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628775"/>
            <a:ext cx="5903913" cy="4529138"/>
          </a:xfrm>
          <a:prstGeom prst="rect">
            <a:avLst/>
          </a:prstGeom>
          <a:noFill/>
        </p:spPr>
      </p:pic>
      <p:pic>
        <p:nvPicPr>
          <p:cNvPr id="9225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ccrby0A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516563"/>
            <a:ext cx="593725" cy="593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3629" fill="hold"/>
                                        <p:tgtEl>
                                          <p:spTgt spid="92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5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5"/>
                </p:tgtEl>
              </p:cMediaNode>
            </p:audio>
          </p:childTnLst>
        </p:cTn>
      </p:par>
    </p:tnLst>
    <p:bldLst>
      <p:bldP spid="9222" grpId="0"/>
      <p:bldP spid="922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fusée</a:t>
            </a:r>
            <a:endParaRPr lang="en-US" sz="4000"/>
          </a:p>
        </p:txBody>
      </p:sp>
      <p:pic>
        <p:nvPicPr>
          <p:cNvPr id="13318" name="Picture 6" descr="air-breathing-rock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1916113"/>
            <a:ext cx="3810000" cy="3038475"/>
          </a:xfrm>
          <a:prstGeom prst="rect">
            <a:avLst/>
          </a:prstGeom>
          <a:noFill/>
        </p:spPr>
      </p:pic>
      <p:pic>
        <p:nvPicPr>
          <p:cNvPr id="13319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074964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164388" y="4941888"/>
            <a:ext cx="592137" cy="592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3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3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899" fill="hold"/>
                                        <p:tgtEl>
                                          <p:spTgt spid="133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9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9"/>
                </p:tgtEl>
              </p:cMediaNode>
            </p:audio>
          </p:childTnLst>
        </p:cTn>
      </p:par>
    </p:tnLst>
    <p:bldLst>
      <p:bldP spid="13315" grpId="0"/>
      <p:bldP spid="1331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bateau</a:t>
            </a:r>
            <a:endParaRPr lang="en-US" sz="4000"/>
          </a:p>
        </p:txBody>
      </p:sp>
      <p:pic>
        <p:nvPicPr>
          <p:cNvPr id="14342" name="Picture 6" descr="boat_green_inl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412875"/>
            <a:ext cx="4762500" cy="5143500"/>
          </a:xfrm>
          <a:prstGeom prst="rect">
            <a:avLst/>
          </a:prstGeom>
          <a:noFill/>
        </p:spPr>
      </p:pic>
      <p:pic>
        <p:nvPicPr>
          <p:cNvPr id="1434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388372000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092950" y="5230813"/>
            <a:ext cx="808038" cy="808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3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3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3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711" fill="hold"/>
                                        <p:tgtEl>
                                          <p:spTgt spid="143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3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3"/>
                </p:tgtEl>
              </p:cMediaNode>
            </p:audio>
          </p:childTnLst>
        </p:cTn>
      </p:par>
    </p:tnLst>
    <p:bldLst>
      <p:bldP spid="14339" grpId="0"/>
      <p:bldP spid="1433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bus</a:t>
            </a:r>
            <a:endParaRPr lang="en-US" sz="4000"/>
          </a:p>
        </p:txBody>
      </p:sp>
      <p:pic>
        <p:nvPicPr>
          <p:cNvPr id="15366" name="Picture 6" descr="tindo-bus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1557338"/>
            <a:ext cx="5114925" cy="3686175"/>
          </a:xfrm>
          <a:prstGeom prst="rect">
            <a:avLst/>
          </a:prstGeom>
          <a:noFill/>
        </p:spPr>
      </p:pic>
      <p:pic>
        <p:nvPicPr>
          <p:cNvPr id="1536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074677000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235825" y="4941888"/>
            <a:ext cx="736600" cy="73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3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6556" fill="hold"/>
                                        <p:tgtEl>
                                          <p:spTgt spid="153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7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7"/>
                </p:tgtEl>
              </p:cMediaNode>
            </p:audio>
          </p:childTnLst>
        </p:cTn>
      </p:par>
    </p:tnLst>
    <p:bldLst>
      <p:bldP spid="15363" grpId="0"/>
      <p:bldP spid="1536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train</a:t>
            </a:r>
            <a:endParaRPr lang="en-US" sz="4000"/>
          </a:p>
        </p:txBody>
      </p:sp>
      <p:pic>
        <p:nvPicPr>
          <p:cNvPr id="16390" name="Picture 6" descr="cmTRAIN_wideweb__470x316,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773238"/>
            <a:ext cx="4476750" cy="3009900"/>
          </a:xfrm>
          <a:prstGeom prst="rect">
            <a:avLst/>
          </a:prstGeom>
          <a:noFill/>
        </p:spPr>
      </p:pic>
      <p:pic>
        <p:nvPicPr>
          <p:cNvPr id="16391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075009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092950" y="5084763"/>
            <a:ext cx="736600" cy="73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3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3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6396" fill="hold"/>
                                        <p:tgtEl>
                                          <p:spTgt spid="163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1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1"/>
                </p:tgtEl>
              </p:cMediaNode>
            </p:audio>
          </p:childTnLst>
        </p:cTn>
      </p:par>
    </p:tnLst>
    <p:bldLst>
      <p:bldP spid="16387" grpId="0"/>
      <p:bldP spid="1638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>
                <a:latin typeface="Brad" pitchFamily="66" charset="0"/>
                <a:ea typeface="Arial Unicode MS" pitchFamily="34" charset="-128"/>
                <a:cs typeface="Arial Unicode MS" pitchFamily="34" charset="-128"/>
              </a:rPr>
              <a:t>Je vais</a:t>
            </a:r>
            <a:endParaRPr lang="en-US">
              <a:latin typeface="Brad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700338" y="2708275"/>
            <a:ext cx="410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4000">
                <a:solidFill>
                  <a:schemeClr val="folHlink"/>
                </a:solidFill>
              </a:rPr>
              <a:t>en</a:t>
            </a:r>
            <a:r>
              <a:rPr lang="en-NZ" sz="4000"/>
              <a:t>    avion</a:t>
            </a:r>
            <a:endParaRPr lang="en-US" sz="4000"/>
          </a:p>
        </p:txBody>
      </p:sp>
      <p:pic>
        <p:nvPicPr>
          <p:cNvPr id="17414" name="Picture 6" descr="pla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1844675"/>
            <a:ext cx="5000625" cy="3333750"/>
          </a:xfrm>
          <a:prstGeom prst="rect">
            <a:avLst/>
          </a:prstGeom>
          <a:noFill/>
        </p:spPr>
      </p:pic>
      <p:pic>
        <p:nvPicPr>
          <p:cNvPr id="17420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074880000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019925" y="5227638"/>
            <a:ext cx="593725" cy="593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74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4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037" fill="hold"/>
                                        <p:tgtEl>
                                          <p:spTgt spid="174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0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20"/>
                </p:tgtEl>
              </p:cMediaNode>
            </p:audio>
          </p:childTnLst>
        </p:cTn>
      </p:par>
    </p:tnLst>
    <p:bldLst>
      <p:bldP spid="17411" grpId="0"/>
      <p:bldP spid="17411" grpId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218</Words>
  <Application>Microsoft Office PowerPoint</Application>
  <PresentationFormat>On-screen Show (4:3)</PresentationFormat>
  <Paragraphs>108</Paragraphs>
  <Slides>37</Slides>
  <Notes>0</Notes>
  <HiddenSlides>0</HiddenSlides>
  <MMClips>34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Brad</vt:lpstr>
      <vt:lpstr>Arial Unicode MS</vt:lpstr>
      <vt:lpstr>Default Design</vt:lpstr>
      <vt:lpstr>LES MOYENS DE TRANSPORT</vt:lpstr>
      <vt:lpstr>La première partie</vt:lpstr>
      <vt:lpstr>Slide 3</vt:lpstr>
      <vt:lpstr>Je vais</vt:lpstr>
      <vt:lpstr>Je vais</vt:lpstr>
      <vt:lpstr>Je vais</vt:lpstr>
      <vt:lpstr>Je vais</vt:lpstr>
      <vt:lpstr>Je vais</vt:lpstr>
      <vt:lpstr>Je vais</vt:lpstr>
      <vt:lpstr>Je vais</vt:lpstr>
      <vt:lpstr>Je vais</vt:lpstr>
      <vt:lpstr>Je vais</vt:lpstr>
      <vt:lpstr>Je vais</vt:lpstr>
      <vt:lpstr>Je vais</vt:lpstr>
      <vt:lpstr>Je vais</vt:lpstr>
      <vt:lpstr>Slide 16</vt:lpstr>
      <vt:lpstr>Je vais</vt:lpstr>
      <vt:lpstr>Je vais</vt:lpstr>
      <vt:lpstr>Je vais</vt:lpstr>
      <vt:lpstr>Je vais</vt:lpstr>
      <vt:lpstr>Je vais</vt:lpstr>
      <vt:lpstr>Je vais</vt:lpstr>
      <vt:lpstr>Je vais</vt:lpstr>
      <vt:lpstr>Je vais</vt:lpstr>
      <vt:lpstr>Je vais</vt:lpstr>
      <vt:lpstr>Je vais</vt:lpstr>
      <vt:lpstr>Je vais</vt:lpstr>
      <vt:lpstr>Je vais</vt:lpstr>
      <vt:lpstr>Slide 29</vt:lpstr>
      <vt:lpstr>VRAI ou FAUX ?</vt:lpstr>
      <vt:lpstr>VRAI ou FAUX ?</vt:lpstr>
      <vt:lpstr>VRAI ou FAUX ?</vt:lpstr>
      <vt:lpstr>VRAI ou FAUX ?</vt:lpstr>
      <vt:lpstr>VRAI ou FAUX ?</vt:lpstr>
      <vt:lpstr>VRAI ou FAUX ?</vt:lpstr>
      <vt:lpstr>Quelle phrase, quelle image?</vt:lpstr>
      <vt:lpstr>LE GRAND JEU</vt:lpstr>
    </vt:vector>
  </TitlesOfParts>
  <Company>Hamilton Girls'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MOYENS DE TRANSPORT</dc:title>
  <dc:creator>hallpl</dc:creator>
  <cp:lastModifiedBy>scollett</cp:lastModifiedBy>
  <cp:revision>10</cp:revision>
  <dcterms:created xsi:type="dcterms:W3CDTF">2008-06-11T03:41:56Z</dcterms:created>
  <dcterms:modified xsi:type="dcterms:W3CDTF">2010-03-04T23:52:03Z</dcterms:modified>
</cp:coreProperties>
</file>